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1" d="100"/>
          <a:sy n="41" d="100"/>
        </p:scale>
        <p:origin x="-882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9298F-16A6-4B8F-B866-634921A1A16E}" type="datetimeFigureOut">
              <a:rPr lang="es-MX" smtClean="0"/>
              <a:pPr/>
              <a:t>01/12/2015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940D2-0A4B-4C58-A2DD-89C017AB39D8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42748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9298F-16A6-4B8F-B866-634921A1A16E}" type="datetimeFigureOut">
              <a:rPr lang="es-MX" smtClean="0"/>
              <a:pPr/>
              <a:t>01/12/2015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940D2-0A4B-4C58-A2DD-89C017AB39D8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7726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9298F-16A6-4B8F-B866-634921A1A16E}" type="datetimeFigureOut">
              <a:rPr lang="es-MX" smtClean="0"/>
              <a:pPr/>
              <a:t>01/12/2015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940D2-0A4B-4C58-A2DD-89C017AB39D8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598247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9298F-16A6-4B8F-B866-634921A1A16E}" type="datetimeFigureOut">
              <a:rPr lang="es-MX" smtClean="0"/>
              <a:pPr/>
              <a:t>01/12/2015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940D2-0A4B-4C58-A2DD-89C017AB39D8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798082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9298F-16A6-4B8F-B866-634921A1A16E}" type="datetimeFigureOut">
              <a:rPr lang="es-MX" smtClean="0"/>
              <a:pPr/>
              <a:t>01/12/2015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940D2-0A4B-4C58-A2DD-89C017AB39D8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006535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9298F-16A6-4B8F-B866-634921A1A16E}" type="datetimeFigureOut">
              <a:rPr lang="es-MX" smtClean="0"/>
              <a:pPr/>
              <a:t>01/12/2015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940D2-0A4B-4C58-A2DD-89C017AB39D8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725345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9298F-16A6-4B8F-B866-634921A1A16E}" type="datetimeFigureOut">
              <a:rPr lang="es-MX" smtClean="0"/>
              <a:pPr/>
              <a:t>01/12/2015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940D2-0A4B-4C58-A2DD-89C017AB39D8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043346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9298F-16A6-4B8F-B866-634921A1A16E}" type="datetimeFigureOut">
              <a:rPr lang="es-MX" smtClean="0"/>
              <a:pPr/>
              <a:t>01/12/2015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940D2-0A4B-4C58-A2DD-89C017AB39D8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933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9298F-16A6-4B8F-B866-634921A1A16E}" type="datetimeFigureOut">
              <a:rPr lang="es-MX" smtClean="0"/>
              <a:pPr/>
              <a:t>01/12/2015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940D2-0A4B-4C58-A2DD-89C017AB39D8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34475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9298F-16A6-4B8F-B866-634921A1A16E}" type="datetimeFigureOut">
              <a:rPr lang="es-MX" smtClean="0"/>
              <a:pPr/>
              <a:t>01/12/2015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940D2-0A4B-4C58-A2DD-89C017AB39D8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53602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9298F-16A6-4B8F-B866-634921A1A16E}" type="datetimeFigureOut">
              <a:rPr lang="es-MX" smtClean="0"/>
              <a:pPr/>
              <a:t>01/12/2015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940D2-0A4B-4C58-A2DD-89C017AB39D8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67221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9298F-16A6-4B8F-B866-634921A1A16E}" type="datetimeFigureOut">
              <a:rPr lang="es-MX" smtClean="0"/>
              <a:pPr/>
              <a:t>01/12/2015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940D2-0A4B-4C58-A2DD-89C017AB39D8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78072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9298F-16A6-4B8F-B866-634921A1A16E}" type="datetimeFigureOut">
              <a:rPr lang="es-MX" smtClean="0"/>
              <a:pPr/>
              <a:t>01/12/2015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940D2-0A4B-4C58-A2DD-89C017AB39D8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18503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9298F-16A6-4B8F-B866-634921A1A16E}" type="datetimeFigureOut">
              <a:rPr lang="es-MX" smtClean="0"/>
              <a:pPr/>
              <a:t>01/12/2015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940D2-0A4B-4C58-A2DD-89C017AB39D8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63765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9298F-16A6-4B8F-B866-634921A1A16E}" type="datetimeFigureOut">
              <a:rPr lang="es-MX" smtClean="0"/>
              <a:pPr/>
              <a:t>01/12/2015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940D2-0A4B-4C58-A2DD-89C017AB39D8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13797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9298F-16A6-4B8F-B866-634921A1A16E}" type="datetimeFigureOut">
              <a:rPr lang="es-MX" smtClean="0"/>
              <a:pPr/>
              <a:t>01/12/2015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940D2-0A4B-4C58-A2DD-89C017AB39D8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11217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B9298F-16A6-4B8F-B866-634921A1A16E}" type="datetimeFigureOut">
              <a:rPr lang="es-MX" smtClean="0"/>
              <a:pPr/>
              <a:t>01/12/2015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FC940D2-0A4B-4C58-A2DD-89C017AB39D8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74696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CARACTERÍSTICAS DEL APRENDIZAJE EN LA ADQUISICIÓN DE LA LENGUA</a:t>
            </a:r>
            <a:br>
              <a:rPr lang="es-MX" dirty="0" smtClean="0"/>
            </a:br>
            <a:endParaRPr lang="es-MX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5849583"/>
            <a:ext cx="2515737" cy="915371"/>
          </a:xfrm>
        </p:spPr>
        <p:txBody>
          <a:bodyPr>
            <a:normAutofit fontScale="62500" lnSpcReduction="20000"/>
          </a:bodyPr>
          <a:lstStyle/>
          <a:p>
            <a:r>
              <a:rPr lang="es-MX" dirty="0" smtClean="0"/>
              <a:t>Alumnas:</a:t>
            </a:r>
            <a:br>
              <a:rPr lang="es-MX" dirty="0" smtClean="0"/>
            </a:br>
            <a:r>
              <a:rPr lang="es-MX" dirty="0" smtClean="0"/>
              <a:t>Miriam </a:t>
            </a:r>
            <a:r>
              <a:rPr lang="es-MX" dirty="0" err="1" smtClean="0"/>
              <a:t>ali</a:t>
            </a:r>
            <a:r>
              <a:rPr lang="es-MX" dirty="0" smtClean="0"/>
              <a:t> </a:t>
            </a:r>
            <a:r>
              <a:rPr lang="es-MX" dirty="0" err="1" smtClean="0"/>
              <a:t>sanchez</a:t>
            </a:r>
            <a:endParaRPr lang="es-MX" dirty="0" smtClean="0"/>
          </a:p>
          <a:p>
            <a:r>
              <a:rPr lang="es-MX" dirty="0" smtClean="0"/>
              <a:t>Ma. Magdalena verdin </a:t>
            </a:r>
            <a:r>
              <a:rPr lang="es-MX" dirty="0" err="1" smtClean="0"/>
              <a:t>espinoza</a:t>
            </a:r>
            <a:endParaRPr lang="es-MX" dirty="0" smtClean="0"/>
          </a:p>
          <a:p>
            <a:r>
              <a:rPr lang="es-MX" dirty="0" smtClean="0"/>
              <a:t>Elda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52819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Catherine Kerbrat-Orechioni</a:t>
            </a:r>
            <a:br>
              <a:rPr lang="es-MX" dirty="0" smtClean="0"/>
            </a:br>
            <a:r>
              <a:rPr lang="es-MX" dirty="0" smtClean="0"/>
              <a:t>avanza sobre el, ofreciéndonos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Competencia lingüística y </a:t>
            </a:r>
            <a:r>
              <a:rPr lang="es-MX" dirty="0" smtClean="0"/>
              <a:t>paralingüística</a:t>
            </a:r>
          </a:p>
          <a:p>
            <a:r>
              <a:rPr lang="es-MX" dirty="0" smtClean="0"/>
              <a:t>Competencia comunicativa o pragmática</a:t>
            </a:r>
          </a:p>
          <a:p>
            <a:r>
              <a:rPr lang="es-MX" dirty="0" smtClean="0"/>
              <a:t>Competencia ideológica y cultural</a:t>
            </a:r>
          </a:p>
          <a:p>
            <a:r>
              <a:rPr lang="es-MX" dirty="0" smtClean="0"/>
              <a:t>Determinaciones psicológicas</a:t>
            </a:r>
          </a:p>
          <a:p>
            <a:r>
              <a:rPr lang="es-MX" dirty="0" smtClean="0"/>
              <a:t>Restricciones del universo discursivo</a:t>
            </a:r>
          </a:p>
          <a:p>
            <a:endParaRPr lang="es-MX" dirty="0" smtClean="0"/>
          </a:p>
          <a:p>
            <a:endParaRPr lang="es-MX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DIFERENCIAS CONTEXTUALES CANAL ORAL</a:t>
            </a:r>
            <a:br>
              <a:rPr lang="es-MX" dirty="0" smtClean="0"/>
            </a:br>
            <a:endParaRPr lang="es-MX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1913903"/>
              </p:ext>
            </p:extLst>
          </p:nvPr>
        </p:nvGraphicFramePr>
        <p:xfrm>
          <a:off x="677863" y="2160588"/>
          <a:ext cx="8596312" cy="183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98156"/>
                <a:gridCol w="4298156"/>
              </a:tblGrid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CANAL ORAL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CANAL ESCRITO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s-MX" dirty="0" smtClean="0"/>
                        <a:t>Canal</a:t>
                      </a:r>
                      <a:r>
                        <a:rPr lang="es-MX" baseline="0" dirty="0" smtClean="0"/>
                        <a:t> auditivo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s-MX" baseline="0" dirty="0" smtClean="0"/>
                        <a:t>Comunicación inmediata en el tiempo y en el espacio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s-MX" baseline="0" dirty="0" smtClean="0"/>
                        <a:t>Hay interacción durante la emisión del texto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s-MX" dirty="0" smtClean="0"/>
                        <a:t>Canal visual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s-MX" dirty="0" smtClean="0"/>
                        <a:t>Comunicación</a:t>
                      </a:r>
                      <a:r>
                        <a:rPr lang="es-MX" baseline="0" dirty="0" smtClean="0"/>
                        <a:t> Elaborada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s-MX" baseline="0" dirty="0" smtClean="0"/>
                        <a:t>Comunicación duradera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s-MX" baseline="0" dirty="0" smtClean="0"/>
                        <a:t>No hay interacción durante la comunicación</a:t>
                      </a:r>
                      <a:endParaRPr lang="es-MX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LA LENGUA ORAL EN LA EDUCACION INICIAL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s-MX" dirty="0" smtClean="0"/>
              <a:t>En líneas generales , entre las principales teorías podemos apreciar las siguientes  posturas:</a:t>
            </a:r>
          </a:p>
          <a:p>
            <a:pPr lvl="1" algn="ctr"/>
            <a:r>
              <a:rPr lang="es-MX" dirty="0" smtClean="0"/>
              <a:t>Piaget(1956)</a:t>
            </a:r>
          </a:p>
          <a:p>
            <a:pPr lvl="1" algn="ctr"/>
            <a:r>
              <a:rPr lang="es-MX" dirty="0" smtClean="0"/>
              <a:t>Chomsky (1957, 1968)</a:t>
            </a:r>
          </a:p>
          <a:p>
            <a:pPr lvl="1" algn="ctr"/>
            <a:r>
              <a:rPr lang="es-MX" dirty="0" smtClean="0"/>
              <a:t>Luria (1961) y </a:t>
            </a:r>
            <a:r>
              <a:rPr lang="es-MX" dirty="0" err="1" smtClean="0"/>
              <a:t>Vigotsky</a:t>
            </a:r>
            <a:r>
              <a:rPr lang="es-MX" dirty="0" smtClean="0"/>
              <a:t> ( 1962)</a:t>
            </a:r>
          </a:p>
          <a:p>
            <a:pPr lvl="1" algn="ctr"/>
            <a:r>
              <a:rPr lang="es-MX" dirty="0" smtClean="0"/>
              <a:t>Brunner (1966)</a:t>
            </a:r>
          </a:p>
          <a:p>
            <a:pPr lvl="1" algn="ctr"/>
            <a:r>
              <a:rPr lang="es-MX" dirty="0" smtClean="0"/>
              <a:t>Bosch (995)</a:t>
            </a:r>
          </a:p>
          <a:p>
            <a:pPr lvl="1" algn="ctr"/>
            <a:r>
              <a:rPr lang="es-MX" dirty="0" smtClean="0"/>
              <a:t>Fer4nandez ( 198)</a:t>
            </a:r>
          </a:p>
          <a:p>
            <a:pPr lvl="1" algn="ctr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635116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En relación al habla egocéntrica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err="1" smtClean="0"/>
              <a:t>Vigotsky</a:t>
            </a:r>
            <a:r>
              <a:rPr lang="es-MX" dirty="0" smtClean="0"/>
              <a:t> sostiene que « el habla egocéntrica es un modo de hablar cuyo origen reside en el habla social, pero que aun no ha sido individualizada»</a:t>
            </a:r>
          </a:p>
          <a:p>
            <a:pPr marL="0" indent="0">
              <a:buNone/>
            </a:pPr>
            <a:endParaRPr lang="es-MX" dirty="0" smtClean="0"/>
          </a:p>
          <a:p>
            <a:r>
              <a:rPr lang="es-MX" dirty="0" smtClean="0"/>
              <a:t>El periodo que va de los 3 a los 7 años</a:t>
            </a:r>
          </a:p>
          <a:p>
            <a:pPr marL="0" indent="0">
              <a:buNone/>
            </a:pPr>
            <a:endParaRPr lang="es-MX" dirty="0" smtClean="0"/>
          </a:p>
          <a:p>
            <a:r>
              <a:rPr lang="es-MX" dirty="0" smtClean="0"/>
              <a:t>El habla egocéntrica es una transición del habla para los demás al habla para uno mismo.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700122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LOS APORTES DE BRUNER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El lenguaje es el agente del desarrollo cognitivo</a:t>
            </a:r>
          </a:p>
          <a:p>
            <a:pPr algn="ctr"/>
            <a:r>
              <a:rPr lang="es-MX" dirty="0" smtClean="0"/>
              <a:t>Hacia los 4 años</a:t>
            </a:r>
          </a:p>
          <a:p>
            <a:pPr algn="ctr"/>
            <a:r>
              <a:rPr lang="es-MX" dirty="0" smtClean="0"/>
              <a:t>Hacia los 5 años</a:t>
            </a:r>
          </a:p>
          <a:p>
            <a:r>
              <a:rPr lang="es-MX" dirty="0" smtClean="0"/>
              <a:t>Bruner nos habla de tres formas en las que el niño puede representar la experiencia y hacer uso de ella</a:t>
            </a:r>
          </a:p>
          <a:p>
            <a:pPr algn="ctr"/>
            <a:r>
              <a:rPr lang="es-MX" dirty="0" smtClean="0"/>
              <a:t>Representación inactiva</a:t>
            </a:r>
          </a:p>
          <a:p>
            <a:pPr algn="ctr"/>
            <a:r>
              <a:rPr lang="es-MX" dirty="0" smtClean="0"/>
              <a:t>Representación icónica</a:t>
            </a:r>
          </a:p>
          <a:p>
            <a:pPr algn="ctr"/>
            <a:r>
              <a:rPr lang="es-MX" dirty="0" smtClean="0"/>
              <a:t>Representación Simbólica</a:t>
            </a:r>
          </a:p>
          <a:p>
            <a:pPr algn="ctr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2439001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EXTRACTO DE CONCEPTOS RELEVANTES A TENER EN CUENTA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SEGÚN Bruner para la adquisición del lenguaje el niño requiere:</a:t>
            </a:r>
          </a:p>
          <a:p>
            <a:pPr algn="ctr"/>
            <a:r>
              <a:rPr lang="es-MX" dirty="0" smtClean="0"/>
              <a:t>Interactuar con los adultos</a:t>
            </a:r>
          </a:p>
          <a:p>
            <a:pPr algn="ctr"/>
            <a:r>
              <a:rPr lang="es-MX" dirty="0" smtClean="0"/>
              <a:t>Estar expuesto al flujo del lenguaje</a:t>
            </a:r>
          </a:p>
          <a:p>
            <a:endParaRPr lang="es-MX" dirty="0"/>
          </a:p>
          <a:p>
            <a:r>
              <a:rPr lang="es-MX" dirty="0" smtClean="0"/>
              <a:t>La interpretación y la negociación comienzan en el momento e n que el niño entra en escena humana es durante ese periodo que se realiza la adquisición del lenguaje</a:t>
            </a:r>
          </a:p>
        </p:txBody>
      </p:sp>
    </p:spTree>
    <p:extLst>
      <p:ext uri="{BB962C8B-B14F-4D97-AF65-F5344CB8AC3E}">
        <p14:creationId xmlns:p14="http://schemas.microsoft.com/office/powerpoint/2010/main" val="24092790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99365" y="2301267"/>
            <a:ext cx="9357620" cy="2880334"/>
          </a:xfrm>
        </p:spPr>
        <p:txBody>
          <a:bodyPr/>
          <a:lstStyle/>
          <a:p>
            <a:pPr algn="ctr"/>
            <a:r>
              <a:rPr lang="es-MX" b="1" dirty="0" smtClean="0"/>
              <a:t>«EL NIÑO SE ENTRENA NO SOLO PARA SABER EL LENGUAJE SINO PARA USARLO COMO MIEBRO DE UNA COMUNIDAD CULTURAL» </a:t>
            </a:r>
          </a:p>
          <a:p>
            <a:pPr algn="r"/>
            <a:r>
              <a:rPr lang="es-MX" b="1" dirty="0" smtClean="0"/>
              <a:t>(Bruner)</a:t>
            </a:r>
            <a:endParaRPr lang="es-MX" b="1" dirty="0"/>
          </a:p>
        </p:txBody>
      </p:sp>
    </p:spTree>
    <p:extLst>
      <p:ext uri="{BB962C8B-B14F-4D97-AF65-F5344CB8AC3E}">
        <p14:creationId xmlns:p14="http://schemas.microsoft.com/office/powerpoint/2010/main" val="3455398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ETAPAS TRADICIONALES.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dirty="0" smtClean="0"/>
              <a:t>DEL NACIMIENTO A LOS 3 AÑOS: (gritos, balbuceos, ecolalia) estaría en condiciones de adquirir palabras a través de su exploración y relación con el  medio, según la estimulación sensorial recibida y la ejercitación de los grados vinculares.</a:t>
            </a:r>
          </a:p>
          <a:p>
            <a:pPr algn="just"/>
            <a:r>
              <a:rPr lang="es-MX" dirty="0" smtClean="0"/>
              <a:t>A PARTIR DE LOS 2 AÑOS Y HASTA EL RESTO DE SU VIDA: comenzaría “el habla verdadera” o adquisición de la experiencia de lenguaje, que se iría enriqueciendo atento al dominio reflexivo de sus propias competencias ( sin olvidar “los andamios o soportes brindados por el adulto durante su recorrido).</a:t>
            </a:r>
          </a:p>
          <a:p>
            <a:endParaRPr lang="es-MX" dirty="0" smtClean="0"/>
          </a:p>
          <a:p>
            <a:endParaRPr lang="es-MX" dirty="0" smtClean="0"/>
          </a:p>
        </p:txBody>
      </p:sp>
    </p:spTree>
    <p:extLst>
      <p:ext uri="{BB962C8B-B14F-4D97-AF65-F5344CB8AC3E}">
        <p14:creationId xmlns:p14="http://schemas.microsoft.com/office/powerpoint/2010/main" val="4057147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92421"/>
            <a:ext cx="10515600" cy="1325563"/>
          </a:xfrm>
        </p:spPr>
        <p:txBody>
          <a:bodyPr>
            <a:normAutofit/>
          </a:bodyPr>
          <a:lstStyle/>
          <a:p>
            <a:r>
              <a:rPr lang="es-MX" dirty="0" smtClean="0"/>
              <a:t>ETAPAS DEL DESARROLLO LINGUISTICO.</a:t>
            </a:r>
            <a:br>
              <a:rPr lang="es-MX" dirty="0" smtClean="0"/>
            </a:br>
            <a:r>
              <a:rPr lang="es-MX" dirty="0" smtClean="0"/>
              <a:t>AUTOR: EVANS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s-MX" dirty="0" smtClean="0"/>
              <a:t>NACIMIENTO-3 AÑOS.</a:t>
            </a:r>
          </a:p>
          <a:p>
            <a:pPr marL="0" indent="0" algn="just">
              <a:buNone/>
            </a:pPr>
            <a:r>
              <a:rPr lang="es-MX" dirty="0" smtClean="0"/>
              <a:t>Periodo </a:t>
            </a:r>
            <a:r>
              <a:rPr lang="es-MX" dirty="0" err="1" smtClean="0"/>
              <a:t>sensoriomotor</a:t>
            </a:r>
            <a:r>
              <a:rPr lang="es-MX" dirty="0" smtClean="0"/>
              <a:t> (Piaget) de 0-18 meses</a:t>
            </a:r>
          </a:p>
          <a:p>
            <a:pPr marL="0" indent="0" algn="just">
              <a:buNone/>
            </a:pPr>
            <a:r>
              <a:rPr lang="es-MX" dirty="0" smtClean="0"/>
              <a:t>Estadio </a:t>
            </a:r>
            <a:r>
              <a:rPr lang="es-MX" dirty="0" err="1" smtClean="0"/>
              <a:t>preconceptual</a:t>
            </a:r>
            <a:r>
              <a:rPr lang="es-MX" dirty="0" smtClean="0"/>
              <a:t> (Piaget)18 meses a -4 años</a:t>
            </a:r>
          </a:p>
          <a:p>
            <a:pPr marL="0" indent="0" algn="just">
              <a:buNone/>
            </a:pPr>
            <a:r>
              <a:rPr lang="es-MX" dirty="0" smtClean="0"/>
              <a:t>-1ª ETAPA DEL PERÍODO PREOPERACIONAL.</a:t>
            </a:r>
          </a:p>
          <a:p>
            <a:pPr marL="0" indent="0" algn="just">
              <a:buNone/>
            </a:pPr>
            <a:r>
              <a:rPr lang="es-MX" dirty="0" smtClean="0"/>
              <a:t>El niño evoluciona de las respuestas reflejas (adaptación biológica) a las conductas simbólicas (adaptación socio-cultural).</a:t>
            </a:r>
          </a:p>
          <a:p>
            <a:pPr marL="0" indent="0" algn="just">
              <a:buNone/>
            </a:pPr>
            <a:r>
              <a:rPr lang="es-MX" dirty="0" smtClean="0"/>
              <a:t>-Durante los primeros 18 meses.</a:t>
            </a:r>
          </a:p>
          <a:p>
            <a:pPr marL="0" indent="0" algn="just">
              <a:buNone/>
            </a:pPr>
            <a:r>
              <a:rPr lang="es-MX" dirty="0" smtClean="0"/>
              <a:t>Se logra coordinación psicomotora (correspondencia entre la orden de su cerebro y la respuesta muscular.</a:t>
            </a:r>
          </a:p>
          <a:p>
            <a:pPr marL="0" indent="0" algn="just">
              <a:buNone/>
            </a:pPr>
            <a:r>
              <a:rPr lang="es-MX" dirty="0" smtClean="0"/>
              <a:t>-Los próximos 18 meses.</a:t>
            </a:r>
          </a:p>
          <a:p>
            <a:pPr marL="0" indent="0" algn="just">
              <a:buNone/>
            </a:pPr>
            <a:r>
              <a:rPr lang="es-MX" dirty="0" smtClean="0"/>
              <a:t>Lazo de unión entre estructuras </a:t>
            </a:r>
            <a:r>
              <a:rPr lang="es-MX" dirty="0" err="1" smtClean="0"/>
              <a:t>sensiomotoras</a:t>
            </a:r>
            <a:r>
              <a:rPr lang="es-MX" dirty="0" smtClean="0"/>
              <a:t> y el pensamiento operacional.</a:t>
            </a:r>
          </a:p>
          <a:p>
            <a:pPr marL="0" indent="0" algn="just">
              <a:buNone/>
            </a:pPr>
            <a:r>
              <a:rPr lang="es-MX" dirty="0" smtClean="0"/>
              <a:t>Etapa de preparación para las operaciones concretas que sirven de cimiento a los conocimientos posteriores.</a:t>
            </a:r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45863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EXPRESION PREVERBAL.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42414" y="1446663"/>
            <a:ext cx="10625919" cy="4730300"/>
          </a:xfrm>
        </p:spPr>
        <p:txBody>
          <a:bodyPr>
            <a:normAutofit/>
          </a:bodyPr>
          <a:lstStyle/>
          <a:p>
            <a:pPr algn="just"/>
            <a:r>
              <a:rPr lang="es-MX" dirty="0" smtClean="0"/>
              <a:t>RECIEN NACIDO:  reflejos de succión(prensión y de pulsión).</a:t>
            </a:r>
          </a:p>
          <a:p>
            <a:pPr algn="just"/>
            <a:r>
              <a:rPr lang="es-MX" dirty="0" smtClean="0"/>
              <a:t>PRIMEROS ESQUEMAS: emisión de sonidos, que sin ser lingüísticos serán la materia prima sonora del futuro lenguaje y articulación organizada que aparecen como el llanto y el grito.</a:t>
            </a:r>
          </a:p>
          <a:p>
            <a:pPr algn="just"/>
            <a:r>
              <a:rPr lang="es-MX" dirty="0" smtClean="0"/>
              <a:t>PRIMERAS SEÑALES: esbozos de expresión, cuando es capaz de representar el mundo por medio de imágenes y símbolos.</a:t>
            </a:r>
          </a:p>
          <a:p>
            <a:pPr algn="just"/>
            <a:r>
              <a:rPr lang="es-MX" dirty="0" smtClean="0"/>
              <a:t>PRIMERAS EMISIONES: vocálicas se dan porque no existe un esfuerzo muscular solo suenan como vocales, pero no tienen categoría como tal, realiza imitaciones y comprueba el efecto de sus actuaciones.</a:t>
            </a:r>
          </a:p>
          <a:p>
            <a:pPr algn="just"/>
            <a:r>
              <a:rPr lang="es-MX" dirty="0" smtClean="0"/>
              <a:t>BALBUCEO: es silábico, en ocasiones articula vocales aisladas.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86635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ARTICULACIÓN FONEMÁTICA.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s-MX" dirty="0" smtClean="0"/>
              <a:t>OPOSICIÓN: es la sustitución de un elemento por otro en un mismo contexto dando como resultado otra unidad (PASO, PESO, PISO.. A,E,I,O,U vocales en oposición)</a:t>
            </a:r>
          </a:p>
          <a:p>
            <a:pPr algn="just"/>
            <a:r>
              <a:rPr lang="es-MX" dirty="0" smtClean="0"/>
              <a:t>FONEMAS: sonidos que cambian el significado de una palabra al ser reemplazados por otros, primero desarrolla las vocales y luego las consonantes pero la llevara tiempo descubrir que la alteración fonemática puede variar los significados.</a:t>
            </a:r>
          </a:p>
          <a:p>
            <a:pPr algn="just"/>
            <a:r>
              <a:rPr lang="es-MX" dirty="0" smtClean="0"/>
              <a:t>PERCEPCIÓN LINGÜÍSTICA: Inicia su comunicación con el medio a través del tacto, oído, olfato y la vista, pero para que la comunicación sea tal debe de  entrar en funcionamiento un mecanismo central que interprete la información que le van suministrando los sentidos.</a:t>
            </a:r>
          </a:p>
          <a:p>
            <a:pPr algn="just"/>
            <a:r>
              <a:rPr lang="es-MX" dirty="0" smtClean="0"/>
              <a:t>VOCALIZACIONES: Son portadoras de significados emotivos y resultan placenteras y enriquecedoras para los juegos orales, no designan ni indican ni aluden, solo significan ya que carecen de significado</a:t>
            </a:r>
          </a:p>
          <a:p>
            <a:pPr algn="just"/>
            <a:endParaRPr lang="es-MX" dirty="0" smtClean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64533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28767" y="515440"/>
            <a:ext cx="10515600" cy="5789826"/>
          </a:xfrm>
        </p:spPr>
        <p:txBody>
          <a:bodyPr>
            <a:normAutofit/>
          </a:bodyPr>
          <a:lstStyle/>
          <a:p>
            <a:r>
              <a:rPr lang="es-MX" dirty="0" smtClean="0"/>
              <a:t>PALABRA-ORACIÓN: alrededor  de los 10-14 meses emite un numero de </a:t>
            </a:r>
            <a:r>
              <a:rPr lang="es-MX" dirty="0" err="1" smtClean="0"/>
              <a:t>soilabas</a:t>
            </a:r>
            <a:r>
              <a:rPr lang="es-MX" dirty="0" smtClean="0"/>
              <a:t> que los adultos confunden con palabras, se les llama </a:t>
            </a:r>
            <a:r>
              <a:rPr lang="es-MX" dirty="0" err="1" smtClean="0"/>
              <a:t>asi</a:t>
            </a:r>
            <a:r>
              <a:rPr lang="es-MX" dirty="0" smtClean="0"/>
              <a:t> por tener el valor de mensajes completos y estar formados por un solo elemento  también se les conoce como oración de una sola palabra.</a:t>
            </a:r>
          </a:p>
          <a:p>
            <a:r>
              <a:rPr lang="es-MX" dirty="0" smtClean="0"/>
              <a:t>LA PALABRA es un signo verbal que no alcanza la categoría de lenguaje adulto porque carece de valor social.</a:t>
            </a:r>
          </a:p>
          <a:p>
            <a:r>
              <a:rPr lang="es-MX" dirty="0" smtClean="0"/>
              <a:t>VOCABULARIO: comienza a darse a partir del año y medio donde:</a:t>
            </a:r>
          </a:p>
          <a:p>
            <a:pPr marL="0" indent="0">
              <a:buNone/>
            </a:pPr>
            <a:r>
              <a:rPr lang="es-MX" dirty="0" smtClean="0"/>
              <a:t>-nombra objetos</a:t>
            </a:r>
          </a:p>
          <a:p>
            <a:pPr marL="0" indent="0">
              <a:buNone/>
            </a:pPr>
            <a:r>
              <a:rPr lang="es-MX" dirty="0" smtClean="0"/>
              <a:t>-no incluye términos para referirse a hechos no observables ni a sus propiedades</a:t>
            </a:r>
          </a:p>
          <a:p>
            <a:pPr marL="0" indent="0">
              <a:buNone/>
            </a:pPr>
            <a:r>
              <a:rPr lang="es-MX" dirty="0" smtClean="0"/>
              <a:t>-aprende primero los nombres que designan aquello que ha experimentado</a:t>
            </a:r>
          </a:p>
          <a:p>
            <a:pPr>
              <a:buFontTx/>
              <a:buChar char="-"/>
            </a:pPr>
            <a:r>
              <a:rPr lang="es-MX" dirty="0" smtClean="0"/>
              <a:t>Presta atención a las palabras usadas por los adultos </a:t>
            </a:r>
          </a:p>
          <a:p>
            <a:pPr>
              <a:buFontTx/>
              <a:buChar char="-"/>
            </a:pPr>
            <a:r>
              <a:rPr lang="es-MX" dirty="0" smtClean="0"/>
              <a:t>-utiliza un vocabulario personal, aprenderá la acentuación en el habla de algún adulto y palabras connotativas  que detecta el impacto acústico.</a:t>
            </a:r>
          </a:p>
          <a:p>
            <a:r>
              <a:rPr lang="es-MX" dirty="0" smtClean="0"/>
              <a:t>ALREDEDOR DE LOS 15-18 MESES:</a:t>
            </a:r>
          </a:p>
          <a:p>
            <a:pPr>
              <a:buFontTx/>
              <a:buChar char="-"/>
            </a:pPr>
            <a:r>
              <a:rPr lang="es-MX" dirty="0" smtClean="0"/>
              <a:t>Comienza a combinar 2 palabras en sus emisiones</a:t>
            </a:r>
          </a:p>
          <a:p>
            <a:pPr>
              <a:buFontTx/>
              <a:buChar char="-"/>
            </a:pPr>
            <a:r>
              <a:rPr lang="es-MX" dirty="0" smtClean="0"/>
              <a:t>-tiene la necesidad de transmitir mensajes con funciones mas sofisticadas que la deíctica, fática y apelativa de las palabras-oraciones.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491062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0894225"/>
              </p:ext>
            </p:extLst>
          </p:nvPr>
        </p:nvGraphicFramePr>
        <p:xfrm>
          <a:off x="0" y="446712"/>
          <a:ext cx="8128000" cy="677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4064000"/>
              </a:tblGrid>
              <a:tr h="370840">
                <a:tc>
                  <a:txBody>
                    <a:bodyPr/>
                    <a:lstStyle/>
                    <a:p>
                      <a:r>
                        <a:rPr lang="es-MX" dirty="0" smtClean="0">
                          <a:solidFill>
                            <a:schemeClr val="tx1"/>
                          </a:solidFill>
                        </a:rPr>
                        <a:t>3 años.</a:t>
                      </a:r>
                      <a:endParaRPr lang="es-MX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>
                          <a:solidFill>
                            <a:schemeClr val="tx1"/>
                          </a:solidFill>
                        </a:rPr>
                        <a:t>4 años.</a:t>
                      </a:r>
                      <a:endParaRPr lang="es-MX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dirty="0" smtClean="0"/>
                        <a:t>Varia de una actividad a otra: capacitación</a:t>
                      </a:r>
                      <a:r>
                        <a:rPr lang="es-MX" baseline="0" dirty="0" smtClean="0"/>
                        <a:t> de atención breve.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baseline="0" dirty="0" smtClean="0"/>
                        <a:t>Sensible a la percepción de pares antagónicos, ambivalente con emociones contradictorias.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baseline="0" dirty="0" smtClean="0"/>
                        <a:t>Mecanismos de identificación y de proyección.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baseline="0" dirty="0" smtClean="0"/>
                        <a:t>Almacenamiento pasivo de palabras, sonidos, imágenes y  sensaciones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baseline="0" dirty="0" smtClean="0"/>
                        <a:t>No aprende la realidad objetiva, actúa según las repercusiones agradables o desagradables que vivencia y/o experimente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baseline="0" dirty="0" smtClean="0"/>
                        <a:t>Curiosidad instintiva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baseline="0" dirty="0" smtClean="0"/>
                        <a:t>Interrogantes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baseline="0" dirty="0" smtClean="0"/>
                        <a:t>Tienen sentimientos de identidad personal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baseline="0" dirty="0" smtClean="0"/>
                        <a:t>Las dislalias comienzan a desaparecer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baseline="0" dirty="0" smtClean="0"/>
                        <a:t>La dicción es mas clara y comprensible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dirty="0" smtClean="0"/>
                        <a:t>Interés por conocer todo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dirty="0" smtClean="0"/>
                        <a:t>Habla de tiempos remotos</a:t>
                      </a:r>
                      <a:r>
                        <a:rPr lang="es-MX" baseline="0" dirty="0" smtClean="0"/>
                        <a:t> son  siempre “ayer” una vez, </a:t>
                      </a:r>
                      <a:r>
                        <a:rPr lang="es-MX" baseline="0" dirty="0" err="1" smtClean="0"/>
                        <a:t>etc</a:t>
                      </a:r>
                      <a:endParaRPr lang="es-MX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baseline="0" dirty="0" smtClean="0"/>
                        <a:t>Sus sentimientos y pensamientos animan el mundo objetivo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baseline="0" dirty="0" smtClean="0"/>
                        <a:t>Aparición de compañeros imaginarios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baseline="0" dirty="0" smtClean="0"/>
                        <a:t>Aparición de ansiedades y angustias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baseline="0" dirty="0" smtClean="0"/>
                        <a:t>Fantasía y realidad in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baseline="0" dirty="0" smtClean="0"/>
                        <a:t>Establece relaciones mentales, emocionales y sociales con el mundo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baseline="0" dirty="0" smtClean="0"/>
                        <a:t>Enriquecen su vocabulario y fija estereotipos mentales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baseline="0" dirty="0" smtClean="0"/>
                        <a:t>Perfecciona su pronunciamiento y diferencia mejor los sonidos</a:t>
                      </a:r>
                      <a:endParaRPr lang="es-MX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7665195"/>
              </p:ext>
            </p:extLst>
          </p:nvPr>
        </p:nvGraphicFramePr>
        <p:xfrm>
          <a:off x="8128000" y="451792"/>
          <a:ext cx="3910841" cy="649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0841"/>
              </a:tblGrid>
              <a:tr h="303916">
                <a:tc>
                  <a:txBody>
                    <a:bodyPr/>
                    <a:lstStyle/>
                    <a:p>
                      <a:r>
                        <a:rPr lang="es-MX" dirty="0" smtClean="0">
                          <a:solidFill>
                            <a:schemeClr val="tx1"/>
                          </a:solidFill>
                        </a:rPr>
                        <a:t>5 años</a:t>
                      </a:r>
                      <a:endParaRPr lang="es-MX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970221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dirty="0" smtClean="0"/>
                        <a:t>Interés cada ves mas mayor por aprender y conocer interrogantes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dirty="0" smtClean="0"/>
                        <a:t>Esbozo de las características sociales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dirty="0" smtClean="0"/>
                        <a:t>Capacidad de coopera,</a:t>
                      </a:r>
                      <a:r>
                        <a:rPr lang="es-MX" baseline="0" dirty="0" smtClean="0"/>
                        <a:t> coordinación de su punto de vista con el de los demás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baseline="0" dirty="0" smtClean="0"/>
                        <a:t>Curiosidad que lo impulsa a coleccionar objetos, buscar relaciones entere si y semejanzas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s-MX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baseline="0" dirty="0" smtClean="0"/>
                        <a:t>Diferencias individuales se integran el </a:t>
                      </a:r>
                      <a:r>
                        <a:rPr lang="es-MX" baseline="0" dirty="0" err="1" smtClean="0"/>
                        <a:t>el</a:t>
                      </a:r>
                      <a:r>
                        <a:rPr lang="es-MX" baseline="0" dirty="0" smtClean="0"/>
                        <a:t> yo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baseline="0" dirty="0" smtClean="0"/>
                        <a:t>Fija estereotipos verbales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baseline="0" dirty="0" smtClean="0"/>
                        <a:t>Perfecciona su pronunciación que se hace cada ves mas clara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baseline="0" dirty="0" smtClean="0"/>
                        <a:t>Diferencia los sonidos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baseline="0" dirty="0" smtClean="0"/>
                        <a:t>Construye oraciones coordinadas y subordinadas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baseline="0" dirty="0" smtClean="0"/>
                        <a:t>Poder de abstracción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baseline="0" dirty="0" smtClean="0"/>
                        <a:t>Integración del lenguaje.</a:t>
                      </a:r>
                      <a:endParaRPr lang="es-MX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5187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b="1" dirty="0" smtClean="0"/>
              <a:t>CAP. 7</a:t>
            </a:r>
            <a:br>
              <a:rPr lang="es-MX" b="1" dirty="0" smtClean="0"/>
            </a:br>
            <a:r>
              <a:rPr lang="es-MX" b="1" dirty="0" smtClean="0"/>
              <a:t>LA CIENCIA DEL LENGUAJE</a:t>
            </a:r>
            <a:r>
              <a:rPr lang="es-MX" dirty="0" smtClean="0"/>
              <a:t/>
            </a:r>
            <a:br>
              <a:rPr lang="es-MX" dirty="0" smtClean="0"/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Aspectos que confluyen en su </a:t>
            </a:r>
            <a:r>
              <a:rPr lang="es-MX" dirty="0" err="1" smtClean="0"/>
              <a:t>formacion</a:t>
            </a:r>
            <a:endParaRPr lang="es-MX" dirty="0"/>
          </a:p>
          <a:p>
            <a:pPr algn="ctr"/>
            <a:r>
              <a:rPr lang="es-MX" dirty="0" smtClean="0"/>
              <a:t>La </a:t>
            </a:r>
            <a:r>
              <a:rPr lang="es-MX" dirty="0" err="1" smtClean="0"/>
              <a:t>filosofia</a:t>
            </a:r>
            <a:endParaRPr lang="es-MX" dirty="0" smtClean="0"/>
          </a:p>
          <a:p>
            <a:pPr algn="ctr"/>
            <a:r>
              <a:rPr lang="es-MX" dirty="0" smtClean="0"/>
              <a:t>La </a:t>
            </a:r>
            <a:r>
              <a:rPr lang="es-MX" dirty="0" err="1" smtClean="0"/>
              <a:t>Antropologia</a:t>
            </a:r>
            <a:endParaRPr lang="es-MX" dirty="0" smtClean="0"/>
          </a:p>
          <a:p>
            <a:pPr algn="ctr"/>
            <a:r>
              <a:rPr lang="es-MX" dirty="0" smtClean="0"/>
              <a:t>La </a:t>
            </a:r>
            <a:r>
              <a:rPr lang="es-MX" dirty="0" err="1" smtClean="0"/>
              <a:t>semiotica</a:t>
            </a:r>
            <a:endParaRPr lang="es-MX" dirty="0" smtClean="0"/>
          </a:p>
          <a:p>
            <a:pPr algn="ctr"/>
            <a:r>
              <a:rPr lang="es-MX" dirty="0" smtClean="0"/>
              <a:t>La </a:t>
            </a:r>
            <a:r>
              <a:rPr lang="es-MX" dirty="0" err="1" smtClean="0"/>
              <a:t>sociologia</a:t>
            </a:r>
            <a:endParaRPr lang="es-MX" dirty="0"/>
          </a:p>
          <a:p>
            <a:pPr algn="ctr"/>
            <a:r>
              <a:rPr lang="es-MX" dirty="0" smtClean="0"/>
              <a:t>La </a:t>
            </a:r>
            <a:r>
              <a:rPr lang="es-MX" dirty="0" err="1" smtClean="0"/>
              <a:t>psicologia</a:t>
            </a:r>
            <a:r>
              <a:rPr lang="es-MX" dirty="0" smtClean="0"/>
              <a:t>}</a:t>
            </a:r>
            <a:endParaRPr lang="es-MX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Escuelas Lingüísticas que nos orientan en la didáctica de la oralidad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Gramática Tradicional</a:t>
            </a:r>
          </a:p>
          <a:p>
            <a:r>
              <a:rPr lang="es-MX" dirty="0" smtClean="0"/>
              <a:t>Gramática Estructural</a:t>
            </a:r>
          </a:p>
          <a:p>
            <a:r>
              <a:rPr lang="es-MX" dirty="0" smtClean="0"/>
              <a:t>Gramática Generativa</a:t>
            </a:r>
          </a:p>
          <a:p>
            <a:endParaRPr lang="es-MX" dirty="0" smtClean="0"/>
          </a:p>
          <a:p>
            <a:endParaRPr lang="es-MX" dirty="0"/>
          </a:p>
          <a:p>
            <a:r>
              <a:rPr lang="es-MX" b="1" dirty="0" smtClean="0"/>
              <a:t>La  competencia comunicativa ( Usar el lenguaje adecuado para la situación adecuada con la finalidad de obtener la comunicación adecuada)</a:t>
            </a:r>
            <a:endParaRPr lang="es-MX" b="1" dirty="0"/>
          </a:p>
          <a:p>
            <a:endParaRPr lang="es-MX" dirty="0" smtClean="0"/>
          </a:p>
          <a:p>
            <a:pPr marL="0" indent="0">
              <a:buNone/>
            </a:pPr>
            <a:endParaRPr lang="es-MX" dirty="0" smtClean="0"/>
          </a:p>
          <a:p>
            <a:endParaRPr lang="es-MX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972</TotalTime>
  <Words>1244</Words>
  <Application>Microsoft Office PowerPoint</Application>
  <PresentationFormat>Personalizado</PresentationFormat>
  <Paragraphs>135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7" baseType="lpstr">
      <vt:lpstr>Faceta</vt:lpstr>
      <vt:lpstr>CARACTERÍSTICAS DEL APRENDIZAJE EN LA ADQUISICIÓN DE LA LENGUA </vt:lpstr>
      <vt:lpstr>ETAPAS TRADICIONALES.</vt:lpstr>
      <vt:lpstr>ETAPAS DEL DESARROLLO LINGUISTICO. AUTOR: EVANS</vt:lpstr>
      <vt:lpstr>EXPRESION PREVERBAL.</vt:lpstr>
      <vt:lpstr>ARTICULACIÓN FONEMÁTICA.</vt:lpstr>
      <vt:lpstr>Presentación de PowerPoint</vt:lpstr>
      <vt:lpstr>Presentación de PowerPoint</vt:lpstr>
      <vt:lpstr>CAP. 7 LA CIENCIA DEL LENGUAJE </vt:lpstr>
      <vt:lpstr>Escuelas Lingüísticas que nos orientan en la didáctica de la oralidad</vt:lpstr>
      <vt:lpstr>Catherine Kerbrat-Orechioni avanza sobre el, ofreciéndonos</vt:lpstr>
      <vt:lpstr>DIFERENCIAS CONTEXTUALES CANAL ORAL </vt:lpstr>
      <vt:lpstr>LA LENGUA ORAL EN LA EDUCACION INICIAL</vt:lpstr>
      <vt:lpstr>En relación al habla egocéntrica</vt:lpstr>
      <vt:lpstr>LOS APORTES DE BRUNER</vt:lpstr>
      <vt:lpstr>EXTRACTO DE CONCEPTOS RELEVANTES A TENER EN CUENTA</vt:lpstr>
      <vt:lpstr>Presentación de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CARACTERÍSTICAS DEL APRENDIZAJE EN LA ADQUISICI</dc:title>
  <dc:creator>magdalena verdin</dc:creator>
  <cp:lastModifiedBy>aspireone</cp:lastModifiedBy>
  <cp:revision>51</cp:revision>
  <dcterms:created xsi:type="dcterms:W3CDTF">2015-11-30T19:33:36Z</dcterms:created>
  <dcterms:modified xsi:type="dcterms:W3CDTF">2015-12-01T17:17:32Z</dcterms:modified>
</cp:coreProperties>
</file>